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9b2b352a-f397-46e4-b8f6-6f37b38c6361}">
          <p14:sldIdLst>
            <p14:sldId id="256"/>
          </p14:sldIdLst>
        </p14:section>
        <p14:section name="Evidence" id="{40675569-8518-39b9-ec11-e4a306d82445}">
          <p14:sldIdLst>
            <p14:sldId id="257"/>
            <p14:sldId id="258"/>
          </p14:sldIdLst>
        </p14:section>
        <p14:section name="Asks" id="{c26369e6-ba5c-9a4b-8cf1-d2a6e82e85ce}">
          <p14:sldIdLst>
            <p14:sldId id="259"/>
          </p14:sldIdLst>
        </p14:section>
        <p14:section name="Close" id="{ba9e20c0-812c-467a-a869-f2f1589cff40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Respondents (%)</c:v>
                </c:pt>
              </c:strCache>
            </c:strRef>
          </c:tx>
          <c:spPr>
            <a:solidFill>
              <a:srgbClr val="D63A3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D0255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Health care</c:v>
                  </c:pt>
                  <c:pt idx="1">
                    <c:v>Work</c:v>
                  </c:pt>
                  <c:pt idx="2">
                    <c:v>Housing</c:v>
                  </c:pt>
                  <c:pt idx="3">
                    <c:v>Education</c:v>
                  </c:pt>
                  <c:pt idx="4">
                    <c:v>Police and courts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54</c:v>
                </c:pt>
                <c:pt idx="2">
                  <c:v>41</c:v>
                </c:pt>
                <c:pt idx="3">
                  <c:v>33</c:v>
                </c:pt>
                <c:pt idx="4">
                  <c:v>28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2D0255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D0255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8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presentation for testing the Equality Library. Replace with the real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purple)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2011680" cy="442959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600200"/>
            <a:ext cx="80467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2697480"/>
            <a:ext cx="80467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Subtitle</a:t>
            </a:r>
            <a:endParaRPr lang="en-US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4160520"/>
            <a:ext cx="804672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Details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(white)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681728"/>
            <a:ext cx="1097280" cy="241614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11480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Title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16002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Presenting the evidence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269748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Advocacy slides for policymakers</a:t>
            </a:r>
            <a:endParaRPr lang="en-US" sz="20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548640" y="41605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Taylor van der Mock · 2024 · Sample file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the evidence shows</a:t>
            </a:r>
            <a:endParaRPr lang="en-US" sz="3000" dirty="0"/>
          </a:p>
        </p:txBody>
      </p:sp>
      <p:sp>
        <p:nvSpPr>
          <p:cNvPr id="3" name="Point 1 card"/>
          <p:cNvSpPr/>
          <p:nvPr/>
        </p:nvSpPr>
        <p:spPr>
          <a:xfrm>
            <a:off x="548640" y="1371600"/>
            <a:ext cx="2560320" cy="2834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Point 1 number"/>
          <p:cNvSpPr txBox="1"/>
          <p:nvPr/>
        </p:nvSpPr>
        <p:spPr>
          <a:xfrm>
            <a:off x="822960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1</a:t>
            </a:r>
            <a:endParaRPr lang="en-US" sz="4000" dirty="0"/>
          </a:p>
        </p:txBody>
      </p:sp>
      <p:sp>
        <p:nvSpPr>
          <p:cNvPr id="5" name="Point 1 heading"/>
          <p:cNvSpPr txBox="1"/>
          <p:nvPr/>
        </p:nvSpPr>
        <p:spPr>
          <a:xfrm>
            <a:off x="822960" y="24231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Laws shape daily life</a:t>
            </a:r>
            <a:endParaRPr lang="en-US" sz="1800" dirty="0"/>
          </a:p>
        </p:txBody>
      </p:sp>
      <p:sp>
        <p:nvSpPr>
          <p:cNvPr id="6" name="Point 1 text"/>
          <p:cNvSpPr txBox="1"/>
          <p:nvPr/>
        </p:nvSpPr>
        <p:spPr>
          <a:xfrm>
            <a:off x="822960" y="31089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Access to health care, work and housing depends on what the law allows.</a:t>
            </a:r>
            <a:endParaRPr lang="en-US" sz="1400" dirty="0"/>
          </a:p>
        </p:txBody>
      </p:sp>
      <p:sp>
        <p:nvSpPr>
          <p:cNvPr id="7" name="Point 2 card"/>
          <p:cNvSpPr/>
          <p:nvPr/>
        </p:nvSpPr>
        <p:spPr>
          <a:xfrm>
            <a:off x="3291840" y="1371600"/>
            <a:ext cx="2560320" cy="2834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Point 2 number"/>
          <p:cNvSpPr txBox="1"/>
          <p:nvPr/>
        </p:nvSpPr>
        <p:spPr>
          <a:xfrm>
            <a:off x="3566160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2</a:t>
            </a:r>
            <a:endParaRPr lang="en-US" sz="4000" dirty="0"/>
          </a:p>
        </p:txBody>
      </p:sp>
      <p:sp>
        <p:nvSpPr>
          <p:cNvPr id="9" name="Point 2 heading"/>
          <p:cNvSpPr txBox="1"/>
          <p:nvPr/>
        </p:nvSpPr>
        <p:spPr>
          <a:xfrm>
            <a:off x="3566160" y="24231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The barriers are shared</a:t>
            </a:r>
            <a:endParaRPr lang="en-US" sz="1800" dirty="0"/>
          </a:p>
        </p:txBody>
      </p:sp>
      <p:sp>
        <p:nvSpPr>
          <p:cNvPr id="10" name="Point 2 text"/>
          <p:cNvSpPr txBox="1"/>
          <p:nvPr/>
        </p:nvSpPr>
        <p:spPr>
          <a:xfrm>
            <a:off x="3566160" y="31089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Communities across the region describe the same problems.</a:t>
            </a:r>
            <a:endParaRPr lang="en-US" sz="1400" dirty="0"/>
          </a:p>
        </p:txBody>
      </p:sp>
      <p:sp>
        <p:nvSpPr>
          <p:cNvPr id="11" name="Point 3 card"/>
          <p:cNvSpPr/>
          <p:nvPr/>
        </p:nvSpPr>
        <p:spPr>
          <a:xfrm>
            <a:off x="6035040" y="1371600"/>
            <a:ext cx="2560320" cy="2834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Point 3 number"/>
          <p:cNvSpPr txBox="1"/>
          <p:nvPr/>
        </p:nvSpPr>
        <p:spPr>
          <a:xfrm>
            <a:off x="6309360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3</a:t>
            </a:r>
            <a:endParaRPr lang="en-US" sz="4000" dirty="0"/>
          </a:p>
        </p:txBody>
      </p:sp>
      <p:sp>
        <p:nvSpPr>
          <p:cNvPr id="13" name="Point 3 heading"/>
          <p:cNvSpPr txBox="1"/>
          <p:nvPr/>
        </p:nvSpPr>
        <p:spPr>
          <a:xfrm>
            <a:off x="6309360" y="24231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Change can be measured</a:t>
            </a:r>
            <a:endParaRPr lang="en-US" sz="1800" dirty="0"/>
          </a:p>
        </p:txBody>
      </p:sp>
      <p:sp>
        <p:nvSpPr>
          <p:cNvPr id="14" name="Point 3 text"/>
          <p:cNvSpPr txBox="1"/>
          <p:nvPr/>
        </p:nvSpPr>
        <p:spPr>
          <a:xfrm>
            <a:off x="6309360" y="31089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Clear indicators show whether a new policy is working.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Where people met barriers</a:t>
            </a:r>
            <a:endParaRPr lang="en-US" sz="3000" dirty="0"/>
          </a:p>
        </p:txBody>
      </p:sp>
      <p:graphicFrame>
        <p:nvGraphicFramePr>
          <p:cNvPr id="3" name="Barriers chart" descr=""/>
          <p:cNvGraphicFramePr/>
          <p:nvPr/>
        </p:nvGraphicFramePr>
        <p:xfrm>
          <a:off x="548640" y="1234440"/>
          <a:ext cx="512064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Chart note"/>
          <p:cNvSpPr txBox="1"/>
          <p:nvPr/>
        </p:nvSpPr>
        <p:spPr>
          <a:xfrm>
            <a:off x="6035040" y="1371600"/>
            <a:ext cx="2560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Share of respondents who reported a barrier, by area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Sample data for testing. These are not real figures.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we ask of policymakers</a:t>
            </a:r>
            <a:endParaRPr lang="en-US" sz="3000" dirty="0"/>
          </a:p>
        </p:txBody>
      </p:sp>
      <p:sp>
        <p:nvSpPr>
          <p:cNvPr id="3" name="Ask 1 box"/>
          <p:cNvSpPr/>
          <p:nvPr/>
        </p:nvSpPr>
        <p:spPr>
          <a:xfrm>
            <a:off x="548640" y="1325880"/>
            <a:ext cx="548640" cy="54864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4" name="Ask 1 number"/>
          <p:cNvSpPr txBox="1"/>
          <p:nvPr/>
        </p:nvSpPr>
        <p:spPr>
          <a:xfrm>
            <a:off x="548640" y="1325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Ask 1 text"/>
          <p:cNvSpPr txBox="1"/>
          <p:nvPr/>
        </p:nvSpPr>
        <p:spPr>
          <a:xfrm>
            <a:off x="1325880" y="128016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Review the law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Remove provisions that single out LGBTQI+ people.</a:t>
            </a:r>
            <a:endParaRPr lang="en-US" sz="1800" dirty="0"/>
          </a:p>
        </p:txBody>
      </p:sp>
      <p:sp>
        <p:nvSpPr>
          <p:cNvPr id="6" name="Ask 2 box"/>
          <p:cNvSpPr/>
          <p:nvPr/>
        </p:nvSpPr>
        <p:spPr>
          <a:xfrm>
            <a:off x="548640" y="2377440"/>
            <a:ext cx="548640" cy="54864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7" name="Ask 2 number"/>
          <p:cNvSpPr txBox="1"/>
          <p:nvPr/>
        </p:nvSpPr>
        <p:spPr>
          <a:xfrm>
            <a:off x="548640" y="2377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8" name="Ask 2 text"/>
          <p:cNvSpPr txBox="1"/>
          <p:nvPr/>
        </p:nvSpPr>
        <p:spPr>
          <a:xfrm>
            <a:off x="1325880" y="233172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Count everyone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Collect data that includes sexual orientation and gender identity.</a:t>
            </a:r>
            <a:endParaRPr lang="en-US" sz="1800" dirty="0"/>
          </a:p>
        </p:txBody>
      </p:sp>
      <p:sp>
        <p:nvSpPr>
          <p:cNvPr id="9" name="Ask 3 box"/>
          <p:cNvSpPr/>
          <p:nvPr/>
        </p:nvSpPr>
        <p:spPr>
          <a:xfrm>
            <a:off x="548640" y="3429000"/>
            <a:ext cx="548640" cy="54864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10" name="Ask 3 number"/>
          <p:cNvSpPr txBox="1"/>
          <p:nvPr/>
        </p:nvSpPr>
        <p:spPr>
          <a:xfrm>
            <a:off x="548640" y="3429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1" name="Ask 3 text"/>
          <p:cNvSpPr txBox="1"/>
          <p:nvPr/>
        </p:nvSpPr>
        <p:spPr>
          <a:xfrm>
            <a:off x="1325880" y="338328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Fund community groups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Support the organisations already delivering services.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16002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Thank you</a:t>
            </a:r>
            <a:endParaRPr lang="en-US" sz="4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269748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Questions and discussion</a:t>
            </a:r>
            <a:endParaRPr lang="en-US" sz="20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548640" y="41605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Sample file for testing the Equality Library. Replace with the real presentation.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quality Library">
  <a:themeElements>
    <a:clrScheme name="Equality Library">
      <a:dk1>
        <a:srgbClr val="2D0255"/>
      </a:dk1>
      <a:lt1>
        <a:srgbClr val="FFFFFF"/>
      </a:lt1>
      <a:dk2>
        <a:srgbClr val="6C4E88"/>
      </a:dk2>
      <a:lt2>
        <a:srgbClr val="EEEBF1"/>
      </a:lt2>
      <a:accent1>
        <a:srgbClr val="D63A3E"/>
      </a:accent1>
      <a:accent2>
        <a:srgbClr val="FE5255"/>
      </a:accent2>
      <a:accent3>
        <a:srgbClr val="6C4E88"/>
      </a:accent3>
      <a:accent4>
        <a:srgbClr val="2D0255"/>
      </a:accent4>
      <a:accent5>
        <a:srgbClr val="D5CCDD"/>
      </a:accent5>
      <a:accent6>
        <a:srgbClr val="FFEAEB"/>
      </a:accent6>
      <a:hlink>
        <a:srgbClr val="D63A3E"/>
      </a:hlink>
      <a:folHlink>
        <a:srgbClr val="6C4E88"/>
      </a:folHlink>
    </a:clrScheme>
    <a:fontScheme name="Equality Librar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Presenting the evidence: advocacy slides for policymakers (sample)</dc:title>
  <dc:subject>Sample file for testing the Equality Library</dc:subject>
  <dc:creator>Taylor van der Mock</dc:creator>
  <cp:lastModifiedBy>Taylor van der Mock</cp:lastModifiedBy>
  <cp:revision>1</cp:revision>
  <dcterms:created xsi:type="dcterms:W3CDTF">2026-10-31T22:17:53Z</dcterms:created>
  <dcterms:modified xsi:type="dcterms:W3CDTF">2026-10-31T22:17:53Z</dcterms:modified>
</cp:coreProperties>
</file>